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3" r:id="rId4"/>
  </p:sldMasterIdLst>
  <p:notesMasterIdLst>
    <p:notesMasterId r:id="rId20"/>
  </p:notesMasterIdLst>
  <p:sldIdLst>
    <p:sldId id="256" r:id="rId5"/>
    <p:sldId id="257" r:id="rId6"/>
    <p:sldId id="273" r:id="rId7"/>
    <p:sldId id="283" r:id="rId8"/>
    <p:sldId id="274" r:id="rId9"/>
    <p:sldId id="284" r:id="rId10"/>
    <p:sldId id="285" r:id="rId11"/>
    <p:sldId id="286" r:id="rId12"/>
    <p:sldId id="287" r:id="rId13"/>
    <p:sldId id="288" r:id="rId14"/>
    <p:sldId id="271" r:id="rId15"/>
    <p:sldId id="277" r:id="rId16"/>
    <p:sldId id="259" r:id="rId17"/>
    <p:sldId id="266" r:id="rId18"/>
    <p:sldId id="269" r:id="rId19"/>
  </p:sldIdLst>
  <p:sldSz cx="9144000" cy="6858000" type="screen4x3"/>
  <p:notesSz cx="7099300" cy="102346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AF"/>
    <a:srgbClr val="3C98C3"/>
    <a:srgbClr val="008000"/>
    <a:srgbClr val="FF9933"/>
    <a:srgbClr val="9999FF"/>
    <a:srgbClr val="FF9966"/>
    <a:srgbClr val="FFCC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87971" autoAdjust="0"/>
  </p:normalViewPr>
  <p:slideViewPr>
    <p:cSldViewPr>
      <p:cViewPr varScale="1">
        <p:scale>
          <a:sx n="110" d="100"/>
          <a:sy n="110" d="100"/>
        </p:scale>
        <p:origin x="96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0BD0D5D7-B027-D787-C780-08F4168CCC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23372E5-E8B0-B420-ADFD-32981D88402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CFBBF4-B0F2-44A4-8E35-C0E92C6C13AC}" type="datetimeFigureOut">
              <a:rPr lang="de-DE"/>
              <a:pPr>
                <a:defRPr/>
              </a:pPr>
              <a:t>16.09.2025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A94EEC27-18FD-8EF6-E288-F3CFA5A6F3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279525"/>
            <a:ext cx="4606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E7D2E035-D82A-1AD9-94BD-019E1B90D5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0075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Mastertextformat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041AFEA-2437-9BFB-DA79-B5956EE418B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0440D24-356B-1157-BEC4-1C7492DEF4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27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494ADFE-4950-4D84-8C68-61E5ED21C76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51FBBD61-FA28-D43B-A217-9A41AF9AEB17}"/>
              </a:ext>
            </a:extLst>
          </p:cNvPr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38EBFE4-F714-D536-DAC3-77831BE8668E}"/>
              </a:ext>
            </a:extLst>
          </p:cNvPr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>
            <a:extLst>
              <a:ext uri="{FF2B5EF4-FFF2-40B4-BE49-F238E27FC236}">
                <a16:creationId xmlns:a16="http://schemas.microsoft.com/office/drawing/2014/main" id="{94D5B87D-6634-2DE6-C2D4-5238CEE29032}"/>
              </a:ext>
            </a:extLst>
          </p:cNvPr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29E45C3-0DB4-419D-92CB-CEF557BC8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218ED21-E32A-046E-9F08-FD619107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C776DB2-57C0-129D-3ADC-3E929A37E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17BDB-7E19-413D-847E-D526545F189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80498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A0317-8209-30B0-1780-7EA7C3E44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28A21-B8C0-A76A-4CBA-BAEF9D1AD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47969-9D6F-D4E3-BBC5-C356CAEB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2E8E2-EB94-4CD6-A9DE-DAA30A9AD6C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64249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FA331844-4DEC-57F8-F0A2-ADD1B71F63F8}"/>
              </a:ext>
            </a:extLst>
          </p:cNvPr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B8EE44B-7E78-3BB2-BF61-BE6BA2D29859}"/>
              </a:ext>
            </a:extLst>
          </p:cNvPr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>
            <a:extLst>
              <a:ext uri="{FF2B5EF4-FFF2-40B4-BE49-F238E27FC236}">
                <a16:creationId xmlns:a16="http://schemas.microsoft.com/office/drawing/2014/main" id="{BF8659BA-F69E-BAAD-049B-C2F8D142868F}"/>
              </a:ext>
            </a:extLst>
          </p:cNvPr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EAD9DB7-D2CA-AE7F-B2F9-53A23B34A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02841F1-CD8B-FA9D-2FCD-6884E5590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8EB383C-12A5-08E6-C8D8-A607AF5B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84A81-8965-4581-A8DC-C820B4DDB83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3021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6BBF626-D301-50E9-8FA5-C9AB930EC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CF001A-D623-44DB-AE02-95A95289F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52D93-4628-6EEA-A35D-D0DB8B912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7A905-A960-47CE-A471-6430838E416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47007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98D05E-2BCE-78FB-34D6-3282BB2C5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C3989D6-AB7B-AED5-66E7-2869FAF34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BEF3626-EDDF-0A8B-4F99-3173A4586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1BE8C-AEBD-4D64-996C-AC08D712DB8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46552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07BEA4F-FDE4-43C6-2D10-BB6E70EA7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29A9E73-1F52-9DFA-98FB-6CFD6A674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956E96F-73E1-B850-017F-01AB4FC90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18659-7E98-4C65-BA25-483F884B325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93702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8754B2C-88B7-C8AE-16FC-48326A42144C}"/>
              </a:ext>
            </a:extLst>
          </p:cNvPr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9DBD0D0-A0C5-7F8D-4CA4-1527C29B9537}"/>
              </a:ext>
            </a:extLst>
          </p:cNvPr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7B4B0471-DECB-854F-3DFB-9E1EBCF31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AD913FCA-6D26-828E-7A89-32CD297C2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D9D6390A-4AA6-75B3-23A5-57CB2886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8EDB4-B74B-452B-94B1-0BB03652E183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2030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91C3A97-8872-3AC8-4A20-8E240684515D}"/>
              </a:ext>
            </a:extLst>
          </p:cNvPr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247208B-BB5B-FA1A-60F6-1352212B72A8}"/>
              </a:ext>
            </a:extLst>
          </p:cNvPr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8A7FF1F7-01EB-ECA3-CC19-996C1459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25C8F76F-D8B0-8347-E623-77336B04A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76FE6F11-00E4-AFEF-E0D6-860D4D00D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7D844F9-13EC-4B33-9337-70DCF01BE2E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266659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652C95D-30D6-6E9B-8166-73A2BB66CA76}"/>
              </a:ext>
            </a:extLst>
          </p:cNvPr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3C2B8A9-1702-7418-7447-B57A89E2FFC1}"/>
              </a:ext>
            </a:extLst>
          </p:cNvPr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61546D8A-7F6F-A741-9A52-2E2C1203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240D4F7-A872-3A28-2BB3-26F7CC54B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B5264F2E-5D49-8546-6118-D76B7EECF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0129F-C788-49AE-914F-4BF774ED76A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11681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F1B18C-0477-0F7D-4DBA-B88167146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30E0B-C047-6334-EECE-3DEF1C1EA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ED38C5-4372-90F2-4A7A-A8821C7B1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48F88-F57F-4078-8D3D-A4DF7D3777B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533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BFB3E110-99B5-0248-BA29-F333BF3D2532}"/>
              </a:ext>
            </a:extLst>
          </p:cNvPr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497748B-5C65-F546-4187-9A33E42FA1C4}"/>
              </a:ext>
            </a:extLst>
          </p:cNvPr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371FE3A-8300-C265-4675-EFA80898B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73CABBE-1B7D-06F3-CB10-4711F5E56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D43F18F-D4B9-9019-90F0-ABE08A546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ED461-8F8C-462C-951B-823C16B2E70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42628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D94E05D-881B-4A22-7850-4C8AFDB34F42}"/>
              </a:ext>
            </a:extLst>
          </p:cNvPr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C6F7BD8-D538-DEC3-E042-B87A0E78B834}"/>
              </a:ext>
            </a:extLst>
          </p:cNvPr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6951D5-D0B2-3864-722D-2AE7AB2FB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29" name="Text Placeholder 2">
            <a:extLst>
              <a:ext uri="{FF2B5EF4-FFF2-40B4-BE49-F238E27FC236}">
                <a16:creationId xmlns:a16="http://schemas.microsoft.com/office/drawing/2014/main" id="{E383202A-2CC9-F174-F981-74E77B370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Mastertextformat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  <a:endParaRPr lang="en-US" alt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91070-53BF-B2E6-83A3-71BFE3ED0D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de-DE" alt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D5AD4E-B761-283B-078B-7C5077EBD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cap="all" baseline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altLang="de-DE"/>
              <a:t>RNR WEINSTADT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E34E3C-3423-CC96-42C6-AECB249905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069320E-99A8-4BC5-ACA1-560CECF4EEA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3B64DA4-7A67-8C6F-B36B-7A8D9FC37F13}"/>
              </a:ext>
            </a:extLst>
          </p:cNvPr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91" r:id="rId1"/>
    <p:sldLayoutId id="2147484086" r:id="rId2"/>
    <p:sldLayoutId id="2147484092" r:id="rId3"/>
    <p:sldLayoutId id="2147484087" r:id="rId4"/>
    <p:sldLayoutId id="2147484088" r:id="rId5"/>
    <p:sldLayoutId id="2147484089" r:id="rId6"/>
    <p:sldLayoutId id="2147484093" r:id="rId7"/>
    <p:sldLayoutId id="2147484094" r:id="rId8"/>
    <p:sldLayoutId id="2147484095" r:id="rId9"/>
    <p:sldLayoutId id="2147484090" r:id="rId10"/>
    <p:sldLayoutId id="2147484096" r:id="rId11"/>
  </p:sldLayoutIdLst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>
            <a:extLst>
              <a:ext uri="{FF2B5EF4-FFF2-40B4-BE49-F238E27FC236}">
                <a16:creationId xmlns:a16="http://schemas.microsoft.com/office/drawing/2014/main" id="{3639EB6C-551B-9D15-01DB-E1A6F18D4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5084763"/>
            <a:ext cx="6864350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9" name="Rectangle 4">
            <a:extLst>
              <a:ext uri="{FF2B5EF4-FFF2-40B4-BE49-F238E27FC236}">
                <a16:creationId xmlns:a16="http://schemas.microsoft.com/office/drawing/2014/main" id="{5422054A-25CB-29E5-C4BA-5C0630EDF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163" y="1508125"/>
            <a:ext cx="8142287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de-DE" altLang="de-DE" sz="4400" b="1" dirty="0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Realschulabschlussprüfung 2025/26</a:t>
            </a:r>
          </a:p>
        </p:txBody>
      </p:sp>
      <p:sp>
        <p:nvSpPr>
          <p:cNvPr id="219140" name="Text Box 1028">
            <a:extLst>
              <a:ext uri="{FF2B5EF4-FFF2-40B4-BE49-F238E27FC236}">
                <a16:creationId xmlns:a16="http://schemas.microsoft.com/office/drawing/2014/main" id="{EB070957-6D29-E11E-1D91-65012CD41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971800"/>
            <a:ext cx="8382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</a:pPr>
            <a:r>
              <a:rPr lang="de-DE" altLang="de-DE" sz="2800" dirty="0">
                <a:latin typeface="Arial" panose="020B0604020202020204" pitchFamily="34" charset="0"/>
                <a:cs typeface="Times New Roman" panose="02020603050405020304" pitchFamily="18" charset="0"/>
              </a:rPr>
              <a:t>Informationen der Reinhold-Nägele-RS Weinstadt für Schüler und Eltern der Klassenstufe 10</a:t>
            </a:r>
          </a:p>
        </p:txBody>
      </p:sp>
      <p:pic>
        <p:nvPicPr>
          <p:cNvPr id="9221" name="Grafik 3">
            <a:extLst>
              <a:ext uri="{FF2B5EF4-FFF2-40B4-BE49-F238E27FC236}">
                <a16:creationId xmlns:a16="http://schemas.microsoft.com/office/drawing/2014/main" id="{FDCB8E88-1050-7697-7B03-58746897D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6156325" y="188913"/>
            <a:ext cx="2760663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4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>
            <a:extLst>
              <a:ext uri="{FF2B5EF4-FFF2-40B4-BE49-F238E27FC236}">
                <a16:creationId xmlns:a16="http://schemas.microsoft.com/office/drawing/2014/main" id="{75678B5E-9782-4D17-321C-49841C44A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 Prüfungen</a:t>
            </a:r>
          </a:p>
        </p:txBody>
      </p:sp>
      <p:sp>
        <p:nvSpPr>
          <p:cNvPr id="17415" name="Text Box 7">
            <a:extLst>
              <a:ext uri="{FF2B5EF4-FFF2-40B4-BE49-F238E27FC236}">
                <a16:creationId xmlns:a16="http://schemas.microsoft.com/office/drawing/2014/main" id="{9B52B132-A31E-E6C0-663B-9BADEBAF9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1387475"/>
            <a:ext cx="8534400" cy="233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de-DE" altLang="de-DE" sz="2800" dirty="0">
                <a:latin typeface="Arial" panose="020B0604020202020204" pitchFamily="34" charset="0"/>
                <a:cs typeface="Times New Roman" panose="02020603050405020304" pitchFamily="18" charset="0"/>
              </a:rPr>
              <a:t>Kommunikationsprüfungen in Englisch und Französisch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de-DE" altLang="de-DE" sz="2800" dirty="0">
                <a:latin typeface="Arial" panose="020B0604020202020204" pitchFamily="34" charset="0"/>
                <a:cs typeface="Times New Roman" panose="02020603050405020304" pitchFamily="18" charset="0"/>
              </a:rPr>
              <a:t>Schriftliche Prüfungen in Deutsch, Englisch,  Mathematik und dem Wahlpflichtfach (AES, Technik oder Französisch)</a:t>
            </a:r>
          </a:p>
        </p:txBody>
      </p:sp>
      <p:sp>
        <p:nvSpPr>
          <p:cNvPr id="17416" name="Text Box 8">
            <a:extLst>
              <a:ext uri="{FF2B5EF4-FFF2-40B4-BE49-F238E27FC236}">
                <a16:creationId xmlns:a16="http://schemas.microsoft.com/office/drawing/2014/main" id="{1CC42A5B-414E-FF99-4FE9-AA47D7F1D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114925"/>
            <a:ext cx="8839200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marL="457200" indent="-457200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lang="de-DE" altLang="de-DE" sz="2800" dirty="0">
                <a:latin typeface="Arial" panose="020B0604020202020204" pitchFamily="34" charset="0"/>
              </a:rPr>
              <a:t>Freiwillige mündliche Prüfungen in Deutsch und Mathematik möglich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909A069-D261-6914-3DD1-467A340A6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4033838"/>
            <a:ext cx="8382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Praktische Prüfung mit Prüfungsgespräch in Technik und AES</a:t>
            </a:r>
          </a:p>
        </p:txBody>
      </p:sp>
      <p:pic>
        <p:nvPicPr>
          <p:cNvPr id="10247" name="Grafik 3">
            <a:extLst>
              <a:ext uri="{FF2B5EF4-FFF2-40B4-BE49-F238E27FC236}">
                <a16:creationId xmlns:a16="http://schemas.microsoft.com/office/drawing/2014/main" id="{891C61F6-384F-156B-7404-3994116C7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6156325" y="188913"/>
            <a:ext cx="2760663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Foliennummernplatzhalter 6">
            <a:extLst>
              <a:ext uri="{FF2B5EF4-FFF2-40B4-BE49-F238E27FC236}">
                <a16:creationId xmlns:a16="http://schemas.microsoft.com/office/drawing/2014/main" id="{B4FFF4E3-B412-9A96-B1FC-CE773ECDFD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9DD40B9-DB30-426F-9A5E-A4DF1F861A59}" type="slidenum">
              <a:rPr lang="de-DE" altLang="de-DE" smtClean="0">
                <a:solidFill>
                  <a:srgbClr val="FFFFFF"/>
                </a:solidFill>
              </a:rPr>
              <a:pPr/>
              <a:t>2</a:t>
            </a:fld>
            <a:endParaRPr lang="de-DE" altLang="de-DE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5" grpId="0" autoUpdateAnimBg="0"/>
      <p:bldP spid="17416" grpId="0" autoUpdateAnimBg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Text Box 6">
            <a:extLst>
              <a:ext uri="{FF2B5EF4-FFF2-40B4-BE49-F238E27FC236}">
                <a16:creationId xmlns:a16="http://schemas.microsoft.com/office/drawing/2014/main" id="{75EFE25E-A88C-30A5-D643-A574B0626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484313"/>
            <a:ext cx="7656512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743200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200400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657600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114800" indent="-4572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Kommunikationsprüfung 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im Fach 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Englisch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 findet im Zeitraum vom </a:t>
            </a:r>
          </a:p>
          <a:p>
            <a:pPr eaLnBrk="1" hangingPunct="1"/>
            <a:r>
              <a:rPr lang="de-DE" altLang="de-DE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02. bis 10. März 2026 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statt.</a:t>
            </a:r>
          </a:p>
          <a:p>
            <a:pPr eaLnBrk="1" hangingPunct="1"/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Die Prüfung ist im Tandem oder einzeln möglich (15min je Prüfling)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01" name="Textfeld 1">
            <a:extLst>
              <a:ext uri="{FF2B5EF4-FFF2-40B4-BE49-F238E27FC236}">
                <a16:creationId xmlns:a16="http://schemas.microsoft.com/office/drawing/2014/main" id="{8811EA57-504B-2784-ED07-32A62E804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632200"/>
            <a:ext cx="785018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Die 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praktischen Prüfungen 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in den Wahlpflichtfächern 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Technik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 und 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AES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 und die 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Kommunikationsprüfung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Französisch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 finden in der Woche vom</a:t>
            </a:r>
          </a:p>
          <a:p>
            <a:pPr eaLnBrk="1" hangingPunct="1"/>
            <a:r>
              <a:rPr lang="de-DE" altLang="de-DE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23. bis 27. März 2026 </a:t>
            </a: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statt.</a:t>
            </a:r>
            <a:endParaRPr lang="de-DE" altLang="de-DE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Grafik 3">
            <a:extLst>
              <a:ext uri="{FF2B5EF4-FFF2-40B4-BE49-F238E27FC236}">
                <a16:creationId xmlns:a16="http://schemas.microsoft.com/office/drawing/2014/main" id="{6ED93B83-7282-C9D7-6BE1-D20276F56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6156325" y="188913"/>
            <a:ext cx="2760663" cy="96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Foliennummernplatzhalter 4">
            <a:extLst>
              <a:ext uri="{FF2B5EF4-FFF2-40B4-BE49-F238E27FC236}">
                <a16:creationId xmlns:a16="http://schemas.microsoft.com/office/drawing/2014/main" id="{28568677-C176-860E-3D09-7167FF682E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8F706C5-BE52-41B3-88F9-20D851408C92}" type="slidenum">
              <a:rPr lang="de-DE" altLang="de-DE" smtClean="0">
                <a:solidFill>
                  <a:srgbClr val="FFFFFF"/>
                </a:solidFill>
              </a:rPr>
              <a:pPr/>
              <a:t>3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11270" name="Rectangle 4">
            <a:extLst>
              <a:ext uri="{FF2B5EF4-FFF2-40B4-BE49-F238E27FC236}">
                <a16:creationId xmlns:a16="http://schemas.microsoft.com/office/drawing/2014/main" id="{957DB4CF-49E8-8B4C-6700-B7EE15ABF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 Prüfungen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4" grpId="0" autoUpdateAnimBg="0"/>
      <p:bldP spid="410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Grafik 3">
            <a:extLst>
              <a:ext uri="{FF2B5EF4-FFF2-40B4-BE49-F238E27FC236}">
                <a16:creationId xmlns:a16="http://schemas.microsoft.com/office/drawing/2014/main" id="{3E489DD0-8E2A-A765-CCBB-8E3C5E64E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Foliennummernplatzhalter 3">
            <a:extLst>
              <a:ext uri="{FF2B5EF4-FFF2-40B4-BE49-F238E27FC236}">
                <a16:creationId xmlns:a16="http://schemas.microsoft.com/office/drawing/2014/main" id="{826FCAFF-A652-5BBB-7EE0-B970F33144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098880B-E8C4-4E04-8C46-1EAEFCEB4B75}" type="slidenum">
              <a:rPr lang="de-DE" altLang="de-DE" smtClean="0">
                <a:solidFill>
                  <a:srgbClr val="FFFFFF"/>
                </a:solidFill>
              </a:rPr>
              <a:pPr/>
              <a:t>4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02D6677B-7FE1-688A-CDD3-86A3A19DC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Die schriftlichen</a:t>
            </a:r>
          </a:p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Prüfungen</a:t>
            </a:r>
          </a:p>
        </p:txBody>
      </p:sp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C395953C-F40D-9EF5-DCDF-D96EA510A9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14216"/>
              </p:ext>
            </p:extLst>
          </p:nvPr>
        </p:nvGraphicFramePr>
        <p:xfrm>
          <a:off x="492125" y="1989138"/>
          <a:ext cx="8424863" cy="38163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6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57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48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76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053">
                <a:tc>
                  <a:txBody>
                    <a:bodyPr/>
                    <a:lstStyle/>
                    <a:p>
                      <a:r>
                        <a:rPr lang="de-DE" sz="2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Prüfung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Termin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Nachtermin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Prüfungszeit</a:t>
                      </a:r>
                    </a:p>
                  </a:txBody>
                  <a:tcPr marL="91435" marR="91435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53">
                <a:tc>
                  <a:txBody>
                    <a:bodyPr/>
                    <a:lstStyle/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Deutsch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08.05.26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16.06.26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 min</a:t>
                      </a:r>
                    </a:p>
                  </a:txBody>
                  <a:tcPr marL="91435" marR="91435"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53">
                <a:tc>
                  <a:txBody>
                    <a:bodyPr/>
                    <a:lstStyle/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Mathematik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12.05.26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17.06.26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210 min</a:t>
                      </a:r>
                    </a:p>
                  </a:txBody>
                  <a:tcPr marL="91435" marR="91435"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53">
                <a:tc>
                  <a:txBody>
                    <a:bodyPr/>
                    <a:lstStyle/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Englisch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19.05.26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18.06.26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min</a:t>
                      </a:r>
                    </a:p>
                  </a:txBody>
                  <a:tcPr marL="91435" marR="91435" marT="45719" marB="4571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12139">
                <a:tc>
                  <a:txBody>
                    <a:bodyPr/>
                    <a:lstStyle/>
                    <a:p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Wahlpflichtfach</a:t>
                      </a:r>
                      <a:b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(Technik, AES, Französisch)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21.05.26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19.06.26</a:t>
                      </a:r>
                    </a:p>
                  </a:txBody>
                  <a:tcPr marL="91435" marR="91435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 min</a:t>
                      </a:r>
                    </a:p>
                  </a:txBody>
                  <a:tcPr marL="91435" marR="91435" marT="45719" marB="4571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3E25924C-D75C-EB21-636E-EA5C6AFBD6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187917"/>
              </p:ext>
            </p:extLst>
          </p:nvPr>
        </p:nvGraphicFramePr>
        <p:xfrm>
          <a:off x="611188" y="1397000"/>
          <a:ext cx="8124825" cy="521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1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Prüfungsablauf</a:t>
                      </a:r>
                      <a:endParaRPr lang="de-DE" sz="2400" dirty="0"/>
                    </a:p>
                  </a:txBody>
                  <a:tcPr marL="91442" marR="91442" marT="45680" marB="456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2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Pflichtteil A1</a:t>
                      </a: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Sachtext - Aufgaben zum Textverständnis sowie zur Grammatik, Orthographie, Interpunktion, Syntax, Morphologie und Semantik</a:t>
                      </a:r>
                      <a:b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Pflichtteil A2</a:t>
                      </a: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Lektüre: „Als die Welt uns gehörte“ von </a:t>
                      </a:r>
                      <a:r>
                        <a:rPr lang="de-DE" sz="2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Liz Kessler</a:t>
                      </a:r>
                      <a:endParaRPr lang="de-DE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Wahlteil</a:t>
                      </a:r>
                      <a:r>
                        <a:rPr lang="de-DE" sz="2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B(Aufsatz): </a:t>
                      </a:r>
                      <a:b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Textgebundene dialektische Erörterung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Textbeschreibung Lyrik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Textbeschreibung Prosa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 Schüler/die Schülerin wählt </a:t>
                      </a:r>
                      <a:r>
                        <a:rPr lang="de-DE" sz="2400" b="1" u="sng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eine</a:t>
                      </a: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der drei Aufgaben zur Bearbeitung aus.</a:t>
                      </a:r>
                      <a:endParaRPr lang="de-DE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de-DE" sz="2400" dirty="0"/>
                    </a:p>
                  </a:txBody>
                  <a:tcPr marL="91442" marR="91442" marT="45680" marB="456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3322" name="Grafik 3">
            <a:extLst>
              <a:ext uri="{FF2B5EF4-FFF2-40B4-BE49-F238E27FC236}">
                <a16:creationId xmlns:a16="http://schemas.microsoft.com/office/drawing/2014/main" id="{D543EEB8-8ED0-735B-713B-79111979B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3" name="Foliennummernplatzhalter 5">
            <a:extLst>
              <a:ext uri="{FF2B5EF4-FFF2-40B4-BE49-F238E27FC236}">
                <a16:creationId xmlns:a16="http://schemas.microsoft.com/office/drawing/2014/main" id="{305F28F2-C92C-DADE-DEFD-B342114DB0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FA45016-5573-4F89-9D16-7783FFFAF728}" type="slidenum">
              <a:rPr lang="de-DE" altLang="de-DE" smtClean="0">
                <a:solidFill>
                  <a:srgbClr val="FFFFFF"/>
                </a:solidFill>
              </a:rPr>
              <a:pPr/>
              <a:t>5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13324" name="Rectangle 4">
            <a:extLst>
              <a:ext uri="{FF2B5EF4-FFF2-40B4-BE49-F238E27FC236}">
                <a16:creationId xmlns:a16="http://schemas.microsoft.com/office/drawing/2014/main" id="{CFF0C7B6-F6F6-1CA6-7354-DFBA6FAE08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Deutsch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92D7617D-F6D5-F24F-A9EE-CD6EA9FF4D3E}"/>
              </a:ext>
            </a:extLst>
          </p:cNvPr>
          <p:cNvGraphicFramePr>
            <a:graphicFrameLocks noGrp="1"/>
          </p:cNvGraphicFramePr>
          <p:nvPr/>
        </p:nvGraphicFramePr>
        <p:xfrm>
          <a:off x="611188" y="1397000"/>
          <a:ext cx="8124825" cy="4606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Prüfungsablauf</a:t>
                      </a:r>
                      <a:endParaRPr lang="de-DE" sz="2400" dirty="0"/>
                    </a:p>
                  </a:txBody>
                  <a:tcPr marL="91442" marR="91442" marT="45670" marB="456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9825">
                <a:tc>
                  <a:txBody>
                    <a:bodyPr/>
                    <a:lstStyle/>
                    <a:p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Pflichtteil A1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45 min (</a:t>
                      </a:r>
                      <a:r>
                        <a:rPr lang="de-DE" sz="24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hilfsmittelfrei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d.h. </a:t>
                      </a:r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ohne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Taschenrechner und Formelsammlung)</a:t>
                      </a:r>
                    </a:p>
                    <a:p>
                      <a:endParaRPr lang="de-DE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24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min Pause</a:t>
                      </a:r>
                    </a:p>
                    <a:p>
                      <a:endParaRPr lang="de-DE" sz="2400" b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Pflichtteil A2 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und </a:t>
                      </a:r>
                      <a:r>
                        <a:rPr lang="de-DE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Wahlteil</a:t>
                      </a:r>
                      <a:r>
                        <a:rPr lang="de-DE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165 min</a:t>
                      </a:r>
                      <a:br>
                        <a:rPr lang="de-DE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Taschenrechner und Formelsammlung dürfen als Hilfsmittel genutzt werden.</a:t>
                      </a:r>
                      <a:b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 </a:t>
                      </a:r>
                      <a:r>
                        <a:rPr lang="de-DE" sz="2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Wahlteil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sind zwei von drei Aufgaben zu bearbeiten.</a:t>
                      </a:r>
                    </a:p>
                    <a:p>
                      <a:r>
                        <a:rPr lang="de-D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Jede Wahlaufgabe enthält eine Teilaufgabe zur Leitidee „Funktionaler Zusammenhang“</a:t>
                      </a:r>
                      <a:r>
                        <a:rPr lang="de-D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de-DE" sz="20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670" marB="456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346" name="Grafik 3">
            <a:extLst>
              <a:ext uri="{FF2B5EF4-FFF2-40B4-BE49-F238E27FC236}">
                <a16:creationId xmlns:a16="http://schemas.microsoft.com/office/drawing/2014/main" id="{A3333611-808D-02A3-38DE-214C18166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7" name="Foliennummernplatzhalter 5">
            <a:extLst>
              <a:ext uri="{FF2B5EF4-FFF2-40B4-BE49-F238E27FC236}">
                <a16:creationId xmlns:a16="http://schemas.microsoft.com/office/drawing/2014/main" id="{91218868-3743-7561-07D5-8FDEDAA597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15328AF-2961-4FA2-A525-2BE49BE27906}" type="slidenum">
              <a:rPr lang="de-DE" altLang="de-DE" smtClean="0">
                <a:solidFill>
                  <a:srgbClr val="FFFFFF"/>
                </a:solidFill>
              </a:rPr>
              <a:pPr/>
              <a:t>6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14348" name="Rectangle 4">
            <a:extLst>
              <a:ext uri="{FF2B5EF4-FFF2-40B4-BE49-F238E27FC236}">
                <a16:creationId xmlns:a16="http://schemas.microsoft.com/office/drawing/2014/main" id="{85636F60-F44F-5F2C-ACBA-510D599357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Mathematik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82222FEA-4AD7-0D63-4062-1976459533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6597370"/>
              </p:ext>
            </p:extLst>
          </p:nvPr>
        </p:nvGraphicFramePr>
        <p:xfrm>
          <a:off x="611188" y="1397000"/>
          <a:ext cx="8124825" cy="4606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Prüfungsablauf</a:t>
                      </a:r>
                      <a:endParaRPr lang="de-DE" sz="2400" dirty="0"/>
                    </a:p>
                  </a:txBody>
                  <a:tcPr marL="91442" marR="91442" marT="45670" marB="456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9825">
                <a:tc>
                  <a:txBody>
                    <a:bodyPr/>
                    <a:lstStyle/>
                    <a:p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Teil A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30 min (</a:t>
                      </a:r>
                      <a:r>
                        <a:rPr lang="de-DE" sz="24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hilfsmittelfrei,d.h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ohne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Wörterbuch)</a:t>
                      </a:r>
                    </a:p>
                    <a:p>
                      <a:endParaRPr lang="de-DE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24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min Pause</a:t>
                      </a:r>
                    </a:p>
                    <a:p>
                      <a:endParaRPr lang="de-DE" sz="2400" b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Teil B – E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120 min</a:t>
                      </a:r>
                      <a:br>
                        <a:rPr lang="de-DE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Hilfsmittel: zweisprachiges Wörterbuch</a:t>
                      </a:r>
                    </a:p>
                    <a:p>
                      <a:endParaRPr lang="de-DE" sz="2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2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Achtung: Wer im Teil A zu spät kommt, darf </a:t>
                      </a:r>
                      <a:r>
                        <a:rPr lang="de-DE" sz="2200" b="0" u="sng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nicht mehr </a:t>
                      </a:r>
                      <a:r>
                        <a:rPr lang="de-DE" sz="2200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teilnehmen und beginnt erst mit Teil B um einen störungsfreien Verlauf von Prüfungsteil A zu gewährleisten</a:t>
                      </a:r>
                      <a:endParaRPr lang="de-DE" sz="22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670" marB="456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370" name="Grafik 3">
            <a:extLst>
              <a:ext uri="{FF2B5EF4-FFF2-40B4-BE49-F238E27FC236}">
                <a16:creationId xmlns:a16="http://schemas.microsoft.com/office/drawing/2014/main" id="{918FF220-486E-535B-3159-71DEE7A98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1" name="Foliennummernplatzhalter 5">
            <a:extLst>
              <a:ext uri="{FF2B5EF4-FFF2-40B4-BE49-F238E27FC236}">
                <a16:creationId xmlns:a16="http://schemas.microsoft.com/office/drawing/2014/main" id="{32A325DA-CF52-4CFD-A38F-F2F897242C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4DC6AE9-6DA1-4E3B-B0A9-25C637045264}" type="slidenum">
              <a:rPr lang="de-DE" altLang="de-DE" smtClean="0">
                <a:solidFill>
                  <a:srgbClr val="FFFFFF"/>
                </a:solidFill>
              </a:rPr>
              <a:pPr/>
              <a:t>7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15372" name="Rectangle 4">
            <a:extLst>
              <a:ext uri="{FF2B5EF4-FFF2-40B4-BE49-F238E27FC236}">
                <a16:creationId xmlns:a16="http://schemas.microsoft.com/office/drawing/2014/main" id="{6CAA2AFE-4A0C-E13B-283A-F5EB0E566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Englisch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D2AA9527-D208-AC2B-8DFE-9FA342536CD7}"/>
              </a:ext>
            </a:extLst>
          </p:cNvPr>
          <p:cNvGraphicFramePr>
            <a:graphicFrameLocks noGrp="1"/>
          </p:cNvGraphicFramePr>
          <p:nvPr/>
        </p:nvGraphicFramePr>
        <p:xfrm>
          <a:off x="611188" y="1397000"/>
          <a:ext cx="8124825" cy="4606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Prüfungsablauf (90 min)</a:t>
                      </a:r>
                      <a:endParaRPr lang="de-DE" sz="2400" dirty="0"/>
                    </a:p>
                  </a:txBody>
                  <a:tcPr marL="91442" marR="91442" marT="45670" marB="456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9825">
                <a:tc>
                  <a:txBody>
                    <a:bodyPr/>
                    <a:lstStyle/>
                    <a:p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Teil A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20 min (</a:t>
                      </a:r>
                      <a:r>
                        <a:rPr lang="de-DE" sz="24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hilfsmittelfrei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d.h. </a:t>
                      </a:r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ohne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Wörterbuch)</a:t>
                      </a:r>
                    </a:p>
                    <a:p>
                      <a:endParaRPr lang="de-DE" sz="2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24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min Pause</a:t>
                      </a:r>
                    </a:p>
                    <a:p>
                      <a:endParaRPr lang="de-DE" sz="2400" b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Teil B – E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70 min</a:t>
                      </a:r>
                      <a:br>
                        <a:rPr lang="de-DE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Hilfsmittel: zweisprachiges Wörterbuch</a:t>
                      </a:r>
                      <a:endParaRPr lang="de-DE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670" marB="456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6394" name="Grafik 3">
            <a:extLst>
              <a:ext uri="{FF2B5EF4-FFF2-40B4-BE49-F238E27FC236}">
                <a16:creationId xmlns:a16="http://schemas.microsoft.com/office/drawing/2014/main" id="{28332647-9FB6-155F-4D28-2AB789F5E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5" name="Foliennummernplatzhalter 5">
            <a:extLst>
              <a:ext uri="{FF2B5EF4-FFF2-40B4-BE49-F238E27FC236}">
                <a16:creationId xmlns:a16="http://schemas.microsoft.com/office/drawing/2014/main" id="{8BA19C6F-D386-57E9-4494-ADD1FD156B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98F9007-F482-43E3-8605-132C8EFE3DC4}" type="slidenum">
              <a:rPr lang="de-DE" altLang="de-DE" smtClean="0">
                <a:solidFill>
                  <a:srgbClr val="FFFFFF"/>
                </a:solidFill>
              </a:rPr>
              <a:pPr/>
              <a:t>8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16396" name="Rectangle 4">
            <a:extLst>
              <a:ext uri="{FF2B5EF4-FFF2-40B4-BE49-F238E27FC236}">
                <a16:creationId xmlns:a16="http://schemas.microsoft.com/office/drawing/2014/main" id="{83F40C47-11C3-4539-8D40-669F4D53B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WPF: Französisch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564E0E25-E821-8744-2D08-FB60B6368D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188006"/>
              </p:ext>
            </p:extLst>
          </p:nvPr>
        </p:nvGraphicFramePr>
        <p:xfrm>
          <a:off x="611188" y="1397000"/>
          <a:ext cx="8124825" cy="4606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Prüfungsablauf (90 min)</a:t>
                      </a:r>
                      <a:endParaRPr lang="de-DE" sz="2400" dirty="0"/>
                    </a:p>
                  </a:txBody>
                  <a:tcPr marL="91442" marR="91442" marT="45670" marB="456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9825">
                <a:tc>
                  <a:txBody>
                    <a:bodyPr/>
                    <a:lstStyle/>
                    <a:p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Pflichtteil A1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Werkstoffe, Produkte und Produktionstechnik: Konstruieren mit Kunststoff</a:t>
                      </a:r>
                    </a:p>
                    <a:p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Pflichtteil A2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Systeme und Prozesse</a:t>
                      </a:r>
                      <a:endParaRPr lang="de-DE" sz="2400" b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de-DE" sz="2400" b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Wahlteil</a:t>
                      </a:r>
                      <a:r>
                        <a:rPr lang="de-DE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br>
                        <a:rPr lang="de-DE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B1: Mobilität</a:t>
                      </a:r>
                      <a:b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B2: Versorgung und Entsorgung</a:t>
                      </a:r>
                      <a:b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B3: Bautechnik</a:t>
                      </a:r>
                    </a:p>
                    <a:p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 der Prüfung werden Aufgaben zu zwei der drei Bereiche gestellt. Aus diesen beiden Bereichen wählt der Schüler/die Schülerin </a:t>
                      </a:r>
                      <a:r>
                        <a:rPr lang="de-DE" sz="2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einen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Bereich aus.</a:t>
                      </a:r>
                      <a:endParaRPr lang="de-DE" sz="2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670" marB="456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7418" name="Grafik 3">
            <a:extLst>
              <a:ext uri="{FF2B5EF4-FFF2-40B4-BE49-F238E27FC236}">
                <a16:creationId xmlns:a16="http://schemas.microsoft.com/office/drawing/2014/main" id="{CFFB91E6-65D0-3DDC-6FC9-2D0F0D6DD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9" name="Foliennummernplatzhalter 5">
            <a:extLst>
              <a:ext uri="{FF2B5EF4-FFF2-40B4-BE49-F238E27FC236}">
                <a16:creationId xmlns:a16="http://schemas.microsoft.com/office/drawing/2014/main" id="{24C35632-D5B5-0326-0CD9-FBF32834F9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380B05E-961A-46DC-8AA4-48C41876B9B6}" type="slidenum">
              <a:rPr lang="de-DE" altLang="de-DE" smtClean="0">
                <a:solidFill>
                  <a:srgbClr val="FFFFFF"/>
                </a:solidFill>
              </a:rPr>
              <a:pPr/>
              <a:t>9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17420" name="Rectangle 4">
            <a:extLst>
              <a:ext uri="{FF2B5EF4-FFF2-40B4-BE49-F238E27FC236}">
                <a16:creationId xmlns:a16="http://schemas.microsoft.com/office/drawing/2014/main" id="{20B32495-D999-AC27-7E37-3A2E7138B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WPF: Technik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AC800B92-3424-BC88-5533-748C3F6945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767329"/>
              </p:ext>
            </p:extLst>
          </p:nvPr>
        </p:nvGraphicFramePr>
        <p:xfrm>
          <a:off x="611188" y="1397000"/>
          <a:ext cx="8124825" cy="4606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4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57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Prüfungsablauf (90 min)</a:t>
                      </a:r>
                      <a:endParaRPr lang="de-DE" sz="2400" dirty="0"/>
                    </a:p>
                  </a:txBody>
                  <a:tcPr marL="91442" marR="91442" marT="45670" marB="456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9825">
                <a:tc>
                  <a:txBody>
                    <a:bodyPr/>
                    <a:lstStyle/>
                    <a:p>
                      <a:r>
                        <a:rPr lang="de-DE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Pflichtteil A</a:t>
                      </a:r>
                      <a:r>
                        <a:rPr lang="de-DE" sz="24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Ernährung und Gesundheit, Lebensgestaltung und Konsum</a:t>
                      </a:r>
                    </a:p>
                    <a:p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 Pflichtteil A bezieht sich überwiegend auf die Bildungs-standards der Klasse 10. </a:t>
                      </a:r>
                    </a:p>
                    <a:p>
                      <a:endParaRPr lang="de-DE" sz="2400" b="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de-DE" sz="2400" b="1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Wahlteil</a:t>
                      </a:r>
                      <a:r>
                        <a:rPr lang="de-DE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Lernen durch Engagement, Ernährung, Gesundheit, Konsum, Lebensgestaltung</a:t>
                      </a:r>
                      <a:br>
                        <a:rPr lang="de-DE" sz="2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Der </a:t>
                      </a:r>
                      <a:r>
                        <a:rPr lang="de-DE" sz="24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Wahlteil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 bezieht sich überwiegend auf die Bildungsstandards der Klassen 7 – 9.</a:t>
                      </a:r>
                      <a:b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Von den zwei Wahlaufgaben bearbeiten die Schülerinnen und Schüler </a:t>
                      </a:r>
                      <a:r>
                        <a:rPr lang="de-DE" sz="2400" b="1" u="sng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eine </a:t>
                      </a:r>
                      <a:r>
                        <a:rPr lang="de-DE" sz="2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Aufgabe. </a:t>
                      </a:r>
                    </a:p>
                  </a:txBody>
                  <a:tcPr marL="91442" marR="91442" marT="45670" marB="456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8442" name="Grafik 3">
            <a:extLst>
              <a:ext uri="{FF2B5EF4-FFF2-40B4-BE49-F238E27FC236}">
                <a16:creationId xmlns:a16="http://schemas.microsoft.com/office/drawing/2014/main" id="{EDD7CF9D-D7A2-5857-78D3-D8345E774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Foliennummernplatzhalter 5">
            <a:extLst>
              <a:ext uri="{FF2B5EF4-FFF2-40B4-BE49-F238E27FC236}">
                <a16:creationId xmlns:a16="http://schemas.microsoft.com/office/drawing/2014/main" id="{1830BF86-6F37-7951-E208-0F27A64D18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86E7AB2D-8DA6-417B-9C39-6A13ABAD5EA2}" type="slidenum">
              <a:rPr lang="de-DE" altLang="de-DE" smtClean="0">
                <a:solidFill>
                  <a:srgbClr val="FFFFFF"/>
                </a:solidFill>
              </a:rPr>
              <a:pPr/>
              <a:t>10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18444" name="Rectangle 4">
            <a:extLst>
              <a:ext uri="{FF2B5EF4-FFF2-40B4-BE49-F238E27FC236}">
                <a16:creationId xmlns:a16="http://schemas.microsoft.com/office/drawing/2014/main" id="{5E447AEB-9BEE-1F1F-8789-D960F556F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WPF: AES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3">
            <a:extLst>
              <a:ext uri="{FF2B5EF4-FFF2-40B4-BE49-F238E27FC236}">
                <a16:creationId xmlns:a16="http://schemas.microsoft.com/office/drawing/2014/main" id="{9F5D2D7A-E27C-A345-2A56-C8B53C7A8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" y="1438275"/>
            <a:ext cx="8915400" cy="4800600"/>
          </a:xfrm>
          <a:prstGeom prst="rect">
            <a:avLst/>
          </a:prstGeom>
          <a:noFill/>
          <a:ln>
            <a:noFill/>
          </a:ln>
        </p:spPr>
        <p:txBody>
          <a:bodyPr lIns="182562" tIns="46038" rIns="182562" bIns="46038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fontAlgn="auto" hangingPunct="1">
              <a:spcAft>
                <a:spcPts val="0"/>
              </a:spcAft>
              <a:buClr>
                <a:srgbClr val="FF0066"/>
              </a:buClr>
              <a:buFontTx/>
              <a:buNone/>
              <a:defRPr/>
            </a:pPr>
            <a:r>
              <a:rPr lang="de-DE" altLang="de-DE" sz="3000" dirty="0">
                <a:solidFill>
                  <a:srgbClr val="4D4D4D"/>
                </a:solidFill>
                <a:latin typeface="Arial" panose="020B0604020202020204" pitchFamily="34" charset="0"/>
              </a:rPr>
              <a:t>   </a:t>
            </a:r>
            <a:r>
              <a:rPr lang="de-DE" altLang="de-DE" sz="2800" dirty="0">
                <a:latin typeface="Arial" panose="020B0604020202020204" pitchFamily="34" charset="0"/>
              </a:rPr>
              <a:t>In der Abschlussprüfung sind </a:t>
            </a:r>
            <a:r>
              <a:rPr lang="de-DE" altLang="de-DE" sz="2800" b="1" dirty="0">
                <a:latin typeface="Arial" panose="020B0604020202020204" pitchFamily="34" charset="0"/>
              </a:rPr>
              <a:t>dokumentenechte Schreibgeräte </a:t>
            </a:r>
            <a:r>
              <a:rPr lang="de-DE" altLang="de-DE" sz="2800" dirty="0">
                <a:latin typeface="Arial" panose="020B0604020202020204" pitchFamily="34" charset="0"/>
              </a:rPr>
              <a:t>zu verwenden. Nicht zulässig ist das Schreiben mit Bleistift bzw. anderen radierbaren Stiften (Ausnahme: Anfertigen von Skizzen und Zeichnungen). </a:t>
            </a:r>
            <a:br>
              <a:rPr lang="de-DE" altLang="de-DE" sz="2800" dirty="0">
                <a:latin typeface="Arial" panose="020B0604020202020204" pitchFamily="34" charset="0"/>
              </a:rPr>
            </a:br>
            <a:br>
              <a:rPr lang="de-DE" altLang="de-DE" sz="2800" dirty="0">
                <a:latin typeface="Arial" panose="020B0604020202020204" pitchFamily="34" charset="0"/>
              </a:rPr>
            </a:br>
            <a:r>
              <a:rPr lang="de-DE" altLang="de-DE" sz="2800" dirty="0">
                <a:latin typeface="Arial" panose="020B0604020202020204" pitchFamily="34" charset="0"/>
              </a:rPr>
              <a:t>Mit Rücksicht auf die Korrekturfarben der Erst- und Zweitkorrektur sollen die Schüler beim Schreiben nur die Farben </a:t>
            </a:r>
            <a:r>
              <a:rPr lang="de-DE" altLang="de-DE" sz="2800" b="1" dirty="0">
                <a:latin typeface="Arial" panose="020B0604020202020204" pitchFamily="34" charset="0"/>
              </a:rPr>
              <a:t>schwarz</a:t>
            </a:r>
            <a:r>
              <a:rPr lang="de-DE" altLang="de-DE" sz="2800" dirty="0">
                <a:latin typeface="Arial" panose="020B0604020202020204" pitchFamily="34" charset="0"/>
              </a:rPr>
              <a:t> oder </a:t>
            </a:r>
            <a:r>
              <a:rPr lang="de-DE" altLang="de-DE" sz="2800" b="1" dirty="0">
                <a:latin typeface="Arial" panose="020B0604020202020204" pitchFamily="34" charset="0"/>
              </a:rPr>
              <a:t>blau</a:t>
            </a:r>
            <a:r>
              <a:rPr lang="de-DE" altLang="de-DE" sz="2800" dirty="0">
                <a:latin typeface="Arial" panose="020B0604020202020204" pitchFamily="34" charset="0"/>
              </a:rPr>
              <a:t> verwenden. </a:t>
            </a:r>
          </a:p>
          <a:p>
            <a:pPr eaLnBrk="1" fontAlgn="auto" hangingPunct="1">
              <a:spcAft>
                <a:spcPts val="0"/>
              </a:spcAft>
              <a:buClr>
                <a:srgbClr val="FF0066"/>
              </a:buClr>
              <a:buFontTx/>
              <a:buNone/>
              <a:defRPr/>
            </a:pPr>
            <a:endParaRPr lang="de-DE" altLang="de-DE" sz="1200" dirty="0">
              <a:latin typeface="Arial" panose="020B0604020202020204" pitchFamily="34" charset="0"/>
            </a:endParaRPr>
          </a:p>
        </p:txBody>
      </p:sp>
      <p:pic>
        <p:nvPicPr>
          <p:cNvPr id="19459" name="Grafik 3">
            <a:extLst>
              <a:ext uri="{FF2B5EF4-FFF2-40B4-BE49-F238E27FC236}">
                <a16:creationId xmlns:a16="http://schemas.microsoft.com/office/drawing/2014/main" id="{AE46CEA7-32DB-2D79-7C87-C75A09DA9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Foliennummernplatzhalter 3">
            <a:extLst>
              <a:ext uri="{FF2B5EF4-FFF2-40B4-BE49-F238E27FC236}">
                <a16:creationId xmlns:a16="http://schemas.microsoft.com/office/drawing/2014/main" id="{DD80931D-2649-74AD-AD1E-CE6A8ED12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B6FBCBE-2AEF-422D-A763-ADBCDDB3421B}" type="slidenum">
              <a:rPr lang="de-DE" altLang="de-DE" smtClean="0">
                <a:solidFill>
                  <a:srgbClr val="FFFFFF"/>
                </a:solidFill>
              </a:rPr>
              <a:pPr/>
              <a:t>11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19461" name="Rectangle 4">
            <a:extLst>
              <a:ext uri="{FF2B5EF4-FFF2-40B4-BE49-F238E27FC236}">
                <a16:creationId xmlns:a16="http://schemas.microsoft.com/office/drawing/2014/main" id="{8002FC1B-459E-594A-7B9D-DD89C60396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Hinweise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>
            <a:extLst>
              <a:ext uri="{FF2B5EF4-FFF2-40B4-BE49-F238E27FC236}">
                <a16:creationId xmlns:a16="http://schemas.microsoft.com/office/drawing/2014/main" id="{0CCF05A9-B316-4713-F750-C6AD5AD2F2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263" y="2117726"/>
            <a:ext cx="8305800" cy="3935413"/>
          </a:xfrm>
          <a:prstGeom prst="rect">
            <a:avLst/>
          </a:prstGeom>
          <a:noFill/>
          <a:ln>
            <a:noFill/>
          </a:ln>
        </p:spPr>
        <p:txBody>
          <a:bodyPr lIns="182562" tIns="46038" rIns="182562" bIns="46038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571500" indent="-571500" eaLnBrk="1" fontAlgn="auto" hangingPunct="1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Prüfungszeitraum:</a:t>
            </a:r>
            <a:b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2800" b="1" dirty="0">
                <a:latin typeface="Arial" panose="020B0604020202020204" pitchFamily="34" charset="0"/>
                <a:cs typeface="Arial" panose="020B0604020202020204" pitchFamily="34" charset="0"/>
              </a:rPr>
              <a:t>06. bis 10. Juli 2026</a:t>
            </a: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  <a:defRPr/>
            </a:pPr>
            <a:endParaRPr lang="de-DE" altLang="de-DE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de-DE" altLang="de-DE" sz="2800" dirty="0">
                <a:latin typeface="Arial" panose="020B0604020202020204" pitchFamily="34" charset="0"/>
                <a:cs typeface="Arial" panose="020B0604020202020204" pitchFamily="34" charset="0"/>
              </a:rPr>
              <a:t>nur möglich in den Fächern Mathematik und Deutsch</a:t>
            </a:r>
          </a:p>
          <a:p>
            <a:pPr marL="0" indent="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defRPr/>
            </a:pPr>
            <a:r>
              <a:rPr lang="de-DE" altLang="de-DE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 </a:t>
            </a:r>
          </a:p>
          <a:p>
            <a:pPr marL="457200" indent="-457200" eaLnBrk="1" fontAlgn="auto" hangingPunct="1">
              <a:spcBef>
                <a:spcPct val="2000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à"/>
              <a:defRPr/>
            </a:pPr>
            <a:r>
              <a:rPr lang="de-DE" altLang="de-DE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An-/Abmeldung bis 01.Juli 2026 nach Beratung durch die D-/M-Lehrkraft</a:t>
            </a:r>
            <a:br>
              <a:rPr lang="de-DE" altLang="de-DE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de-DE" altLang="de-DE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altLang="de-DE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altLang="de-DE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  <a:defRPr/>
            </a:pPr>
            <a:endParaRPr lang="de-DE" altLang="de-DE" sz="1200" dirty="0"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483" name="Grafik 3">
            <a:extLst>
              <a:ext uri="{FF2B5EF4-FFF2-40B4-BE49-F238E27FC236}">
                <a16:creationId xmlns:a16="http://schemas.microsoft.com/office/drawing/2014/main" id="{03DF4DF6-5983-A187-780F-BBAF4DA5F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Foliennummernplatzhalter 3">
            <a:extLst>
              <a:ext uri="{FF2B5EF4-FFF2-40B4-BE49-F238E27FC236}">
                <a16:creationId xmlns:a16="http://schemas.microsoft.com/office/drawing/2014/main" id="{16641233-8FF4-6691-B1EC-A82A9D849F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00F552F-6487-4A92-921E-FAA37F767720}" type="slidenum">
              <a:rPr lang="de-DE" altLang="de-DE" smtClean="0">
                <a:solidFill>
                  <a:srgbClr val="FFFFFF"/>
                </a:solidFill>
              </a:rPr>
              <a:pPr/>
              <a:t>12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20485" name="Rectangle 4">
            <a:extLst>
              <a:ext uri="{FF2B5EF4-FFF2-40B4-BE49-F238E27FC236}">
                <a16:creationId xmlns:a16="http://schemas.microsoft.com/office/drawing/2014/main" id="{31D56AA8-BCA4-1CD0-0146-BEAC212D8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 dirty="0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Mündliche Prüfungen D/M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0D95078E-995B-1A12-C78B-B657944F7E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544964"/>
              </p:ext>
            </p:extLst>
          </p:nvPr>
        </p:nvGraphicFramePr>
        <p:xfrm>
          <a:off x="201613" y="1344613"/>
          <a:ext cx="8740775" cy="4854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6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83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221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6031">
                <a:tc>
                  <a:txBody>
                    <a:bodyPr/>
                    <a:lstStyle/>
                    <a:p>
                      <a:pPr algn="ctr"/>
                      <a:endParaRPr lang="de-D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Deutsch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Mathematik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Englisch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AES</a:t>
                      </a:r>
                      <a:r>
                        <a:rPr lang="de-DE" sz="18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F / Technik</a:t>
                      </a:r>
                      <a:endParaRPr lang="de-D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1153">
                <a:tc>
                  <a:txBody>
                    <a:bodyPr/>
                    <a:lstStyle/>
                    <a:p>
                      <a:r>
                        <a:rPr lang="de-D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Jahres-leistung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714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Prüfungs-leistung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Schriftlich 50%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Schriftlich</a:t>
                      </a:r>
                      <a:b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Schriftlich 30%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Schriftlich 30%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44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Kommunikationsprüfung 20%</a:t>
                      </a:r>
                      <a:endParaRPr lang="de-DE" sz="1800" dirty="0"/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Prakt./Komm.-</a:t>
                      </a:r>
                    </a:p>
                    <a:p>
                      <a:pPr algn="ctr"/>
                      <a:r>
                        <a:rPr lang="de-DE" sz="16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prüfung</a:t>
                      </a:r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712">
                <a:tc gridSpan="3">
                  <a:txBody>
                    <a:bodyPr/>
                    <a:lstStyle/>
                    <a:p>
                      <a:r>
                        <a:rPr lang="de-DE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Gewichtung </a:t>
                      </a:r>
                      <a:r>
                        <a:rPr lang="de-DE" sz="16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bei Teilnahme </a:t>
                      </a:r>
                      <a:r>
                        <a:rPr lang="de-DE" sz="1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einer mdl. Prüfung:</a:t>
                      </a:r>
                    </a:p>
                  </a:txBody>
                  <a:tcPr marL="91425" marR="91425" marT="45702" marB="45702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de-D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gridSpan="2">
                  <a:txBody>
                    <a:bodyPr/>
                    <a:lstStyle/>
                    <a:p>
                      <a:pPr algn="ctr"/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keine zusätzliche </a:t>
                      </a:r>
                      <a:b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mündliche Prüfung </a:t>
                      </a:r>
                    </a:p>
                    <a:p>
                      <a:pPr algn="ctr"/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möglich</a:t>
                      </a:r>
                      <a:endParaRPr lang="de-DE" sz="2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 hMerge="1">
                  <a:txBody>
                    <a:bodyPr/>
                    <a:lstStyle/>
                    <a:p>
                      <a:pPr algn="ctr"/>
                      <a:endParaRPr lang="de-D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2" marB="4571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526">
                <a:tc>
                  <a:txBody>
                    <a:bodyPr/>
                    <a:lstStyle/>
                    <a:p>
                      <a:r>
                        <a:rPr lang="de-DE" sz="1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Jahres-leistung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de-D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de-DE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2" marR="91442" marT="45712" marB="4571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919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Prüfungs-leistung</a:t>
                      </a:r>
                    </a:p>
                    <a:p>
                      <a:r>
                        <a:rPr lang="de-DE" sz="1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mit</a:t>
                      </a:r>
                      <a:r>
                        <a:rPr lang="de-DE" sz="18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mündlich</a:t>
                      </a:r>
                      <a:endParaRPr lang="de-DE" sz="1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Schriftlich 37,5%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Schriftlich 37,5%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6767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Mündlich 12,5%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Mündlich </a:t>
                      </a:r>
                      <a:b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de-DE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12,5%</a:t>
                      </a:r>
                    </a:p>
                  </a:txBody>
                  <a:tcPr marL="91425" marR="91425" marT="45702" marB="45702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99FF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1551" name="Grafik 3">
            <a:extLst>
              <a:ext uri="{FF2B5EF4-FFF2-40B4-BE49-F238E27FC236}">
                <a16:creationId xmlns:a16="http://schemas.microsoft.com/office/drawing/2014/main" id="{3FAA36D7-9CB6-0354-F8B9-E0FA84568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52" name="Foliennummernplatzhalter 5">
            <a:extLst>
              <a:ext uri="{FF2B5EF4-FFF2-40B4-BE49-F238E27FC236}">
                <a16:creationId xmlns:a16="http://schemas.microsoft.com/office/drawing/2014/main" id="{F7E688E1-0EF9-9327-3EFA-45322D2B4E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AB5401E-5E72-4677-864F-E575E508FB27}" type="slidenum">
              <a:rPr lang="de-DE" altLang="de-DE" smtClean="0">
                <a:solidFill>
                  <a:srgbClr val="FFFFFF"/>
                </a:solidFill>
              </a:rPr>
              <a:pPr/>
              <a:t>13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21553" name="Rectangle 4">
            <a:extLst>
              <a:ext uri="{FF2B5EF4-FFF2-40B4-BE49-F238E27FC236}">
                <a16:creationId xmlns:a16="http://schemas.microsoft.com/office/drawing/2014/main" id="{4B099F14-BCF7-F338-CB59-7EE3437AAE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Gewichtung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5">
            <a:extLst>
              <a:ext uri="{FF2B5EF4-FFF2-40B4-BE49-F238E27FC236}">
                <a16:creationId xmlns:a16="http://schemas.microsoft.com/office/drawing/2014/main" id="{4CCEAD60-A455-9F8B-C28F-6C38701349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771650"/>
            <a:ext cx="8686800" cy="412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de-DE" altLang="de-DE" sz="2400" dirty="0">
                <a:latin typeface="Arial" panose="020B0604020202020204" pitchFamily="34" charset="0"/>
                <a:cs typeface="Times New Roman" panose="02020603050405020304" pitchFamily="18" charset="0"/>
              </a:rPr>
              <a:t>Die Teile der Prüfung, an denen ein Schüler ohne „wichtigen Grund“ nicht teilnimmt, werden jeweils mit „ungenügend“ bewertet. Nichtantreten einer Prüfung führt nicht zum Nichtbestehen der Gesamtprüfung!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de-DE" altLang="de-DE" sz="24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de-DE" altLang="de-DE" sz="2400" dirty="0">
                <a:latin typeface="Arial" panose="020B0604020202020204" pitchFamily="34" charset="0"/>
                <a:cs typeface="Times New Roman" panose="02020603050405020304" pitchFamily="18" charset="0"/>
              </a:rPr>
              <a:t>Der „wichtige Grund“ ist der Schule sofort mitzuteilen und zwar per Telefon morgens vor der Prüfung.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de-DE" altLang="de-DE" sz="2400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de-DE" altLang="de-DE" sz="2400" dirty="0">
                <a:latin typeface="Arial" panose="020B0604020202020204" pitchFamily="34" charset="0"/>
                <a:cs typeface="Times New Roman" panose="02020603050405020304" pitchFamily="18" charset="0"/>
              </a:rPr>
              <a:t>Bei Krankheit wird ein Attest von einem Arzt am gleichen Tag benötigt.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FF3300"/>
              </a:buClr>
            </a:pPr>
            <a:endParaRPr lang="de-DE" altLang="de-DE" sz="2400" b="1" dirty="0">
              <a:solidFill>
                <a:srgbClr val="4D4D4D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531" name="Grafik 3">
            <a:extLst>
              <a:ext uri="{FF2B5EF4-FFF2-40B4-BE49-F238E27FC236}">
                <a16:creationId xmlns:a16="http://schemas.microsoft.com/office/drawing/2014/main" id="{7F4263C4-BDA3-C6C5-08EC-EB5350E01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Foliennummernplatzhalter 3">
            <a:extLst>
              <a:ext uri="{FF2B5EF4-FFF2-40B4-BE49-F238E27FC236}">
                <a16:creationId xmlns:a16="http://schemas.microsoft.com/office/drawing/2014/main" id="{B657A7B5-06CE-1EC0-A378-C453DBBBE1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6490F77-035E-4AFF-AAAF-DDAE2D735C2C}" type="slidenum">
              <a:rPr lang="de-DE" altLang="de-DE" smtClean="0">
                <a:solidFill>
                  <a:srgbClr val="FFFFFF"/>
                </a:solidFill>
              </a:rPr>
              <a:pPr/>
              <a:t>14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22533" name="Rectangle 4">
            <a:extLst>
              <a:ext uri="{FF2B5EF4-FFF2-40B4-BE49-F238E27FC236}">
                <a16:creationId xmlns:a16="http://schemas.microsoft.com/office/drawing/2014/main" id="{8B00C24F-FB61-A49F-40B0-A32BD4305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6165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000" b="1" dirty="0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Wichtige Formalien</a:t>
            </a:r>
            <a:endParaRPr lang="de-DE" altLang="de-DE" sz="4400" b="1" dirty="0">
              <a:solidFill>
                <a:srgbClr val="0077AF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Rectangle 7">
            <a:extLst>
              <a:ext uri="{FF2B5EF4-FFF2-40B4-BE49-F238E27FC236}">
                <a16:creationId xmlns:a16="http://schemas.microsoft.com/office/drawing/2014/main" id="{37C3FC1C-9426-975B-CF57-07FCB3247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1557338"/>
            <a:ext cx="8001000" cy="4114800"/>
          </a:xfrm>
          <a:prstGeom prst="rect">
            <a:avLst/>
          </a:prstGeom>
          <a:noFill/>
          <a:ln>
            <a:noFill/>
          </a:ln>
        </p:spPr>
        <p:txBody>
          <a:bodyPr lIns="182562" tIns="46038" rIns="182562" bIns="46038"/>
          <a:lstStyle>
            <a:lvl1pPr marL="609600" indent="-609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de-DE" altLang="de-DE" sz="1800" dirty="0">
                <a:latin typeface="Arial" panose="020B0604020202020204" pitchFamily="34" charset="0"/>
              </a:rPr>
              <a:t>auf der Homepage der RNR unter:  </a:t>
            </a:r>
          </a:p>
          <a:p>
            <a:pPr marL="0" indent="0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de-DE" altLang="de-DE" sz="1800" dirty="0">
                <a:latin typeface="Arial" panose="020B0604020202020204" pitchFamily="34" charset="0"/>
              </a:rPr>
              <a:t>	   rnr-weinstadt.de/</a:t>
            </a:r>
            <a:r>
              <a:rPr lang="de-DE" altLang="de-DE" sz="1800" dirty="0" err="1">
                <a:latin typeface="Arial" panose="020B0604020202020204" pitchFamily="34" charset="0"/>
              </a:rPr>
              <a:t>abschlusspruefung</a:t>
            </a:r>
            <a:br>
              <a:rPr lang="de-DE" altLang="de-DE" sz="1800" dirty="0">
                <a:latin typeface="Arial" panose="020B0604020202020204" pitchFamily="34" charset="0"/>
              </a:rPr>
            </a:br>
            <a:endParaRPr lang="de-DE" altLang="de-DE" sz="1800" dirty="0">
              <a:latin typeface="Arial" panose="020B0604020202020204" pitchFamily="34" charset="0"/>
            </a:endParaRP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de-DE" altLang="de-DE" sz="1800" dirty="0">
                <a:latin typeface="Arial" panose="020B0604020202020204" pitchFamily="34" charset="0"/>
              </a:rPr>
              <a:t>www.km-bw.de </a:t>
            </a: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 Kultusministerium</a:t>
            </a:r>
          </a:p>
          <a:p>
            <a:pPr marL="0" indent="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defRPr/>
            </a:pPr>
            <a:endParaRPr lang="de-DE" altLang="de-DE" sz="1800" dirty="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marL="0" indent="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defRPr/>
            </a:pPr>
            <a:endParaRPr lang="de-DE" altLang="de-DE" sz="1800" dirty="0">
              <a:latin typeface="Arial" panose="020B0604020202020204" pitchFamily="34" charset="0"/>
            </a:endParaRP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de-DE" altLang="de-DE" sz="1800" dirty="0" err="1">
                <a:latin typeface="Arial" panose="020B0604020202020204" pitchFamily="34" charset="0"/>
              </a:rPr>
              <a:t>Iserv</a:t>
            </a:r>
            <a:r>
              <a:rPr lang="de-DE" altLang="de-DE" sz="1800" dirty="0">
                <a:latin typeface="Arial" panose="020B0604020202020204" pitchFamily="34" charset="0"/>
              </a:rPr>
              <a:t> </a:t>
            </a: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 Prüfungsordner (startet in den nächsten Wochen)</a:t>
            </a:r>
            <a:endParaRPr lang="de-DE" altLang="de-DE" sz="1800" dirty="0">
              <a:latin typeface="Arial" panose="020B0604020202020204" pitchFamily="34" charset="0"/>
            </a:endParaRPr>
          </a:p>
          <a:p>
            <a:pPr marL="0" indent="0" eaLnBrk="1" fontAlgn="auto" hangingPunct="1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defRPr/>
            </a:pPr>
            <a:endParaRPr lang="de-DE" altLang="de-DE" sz="1800" dirty="0">
              <a:latin typeface="Arial" panose="020B0604020202020204" pitchFamily="34" charset="0"/>
            </a:endParaRPr>
          </a:p>
          <a:p>
            <a:pPr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•"/>
              <a:defRPr/>
            </a:pPr>
            <a:r>
              <a:rPr lang="de-DE" altLang="de-DE" sz="1800" dirty="0">
                <a:latin typeface="Arial" panose="020B0604020202020204" pitchFamily="34" charset="0"/>
              </a:rPr>
              <a:t>Frau Wachsmann</a:t>
            </a: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 s.wachsmann@rnr-wn</a:t>
            </a:r>
            <a:r>
              <a:rPr lang="de-DE" altLang="de-DE" sz="3200" dirty="0">
                <a:latin typeface="Arial" panose="020B0604020202020204" pitchFamily="34" charset="0"/>
                <a:sym typeface="Wingdings" panose="05000000000000000000" pitchFamily="2" charset="2"/>
              </a:rPr>
              <a:t>.</a:t>
            </a:r>
            <a:r>
              <a:rPr lang="de-DE" altLang="de-DE" sz="1800" dirty="0">
                <a:latin typeface="Arial" panose="020B0604020202020204" pitchFamily="34" charset="0"/>
                <a:sym typeface="Wingdings" panose="05000000000000000000" pitchFamily="2" charset="2"/>
              </a:rPr>
              <a:t>de</a:t>
            </a:r>
            <a:endParaRPr lang="de-DE" altLang="de-DE" sz="1800" dirty="0">
              <a:latin typeface="Arial" panose="020B0604020202020204" pitchFamily="34" charset="0"/>
            </a:endParaRPr>
          </a:p>
        </p:txBody>
      </p:sp>
      <p:pic>
        <p:nvPicPr>
          <p:cNvPr id="23555" name="Grafik 3">
            <a:extLst>
              <a:ext uri="{FF2B5EF4-FFF2-40B4-BE49-F238E27FC236}">
                <a16:creationId xmlns:a16="http://schemas.microsoft.com/office/drawing/2014/main" id="{7D809994-8041-620D-F493-C6B6166B7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6" t="20755" r="6645" b="23079"/>
          <a:stretch>
            <a:fillRect/>
          </a:stretch>
        </p:blipFill>
        <p:spPr bwMode="auto">
          <a:xfrm>
            <a:off x="5603875" y="63500"/>
            <a:ext cx="33131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Foliennummernplatzhalter 3">
            <a:extLst>
              <a:ext uri="{FF2B5EF4-FFF2-40B4-BE49-F238E27FC236}">
                <a16:creationId xmlns:a16="http://schemas.microsoft.com/office/drawing/2014/main" id="{3B6BCAE3-4075-7424-3570-1A4CAE9F63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BA28FC1-D0FC-47BC-A69B-FCBD31532283}" type="slidenum">
              <a:rPr lang="de-DE" altLang="de-DE" smtClean="0">
                <a:solidFill>
                  <a:srgbClr val="FFFFFF"/>
                </a:solidFill>
              </a:rPr>
              <a:pPr/>
              <a:t>15</a:t>
            </a:fld>
            <a:endParaRPr lang="de-DE" altLang="de-DE">
              <a:solidFill>
                <a:srgbClr val="FFFFFF"/>
              </a:solidFill>
            </a:endParaRPr>
          </a:p>
        </p:txBody>
      </p:sp>
      <p:sp>
        <p:nvSpPr>
          <p:cNvPr id="23557" name="Rectangle 4">
            <a:extLst>
              <a:ext uri="{FF2B5EF4-FFF2-40B4-BE49-F238E27FC236}">
                <a16:creationId xmlns:a16="http://schemas.microsoft.com/office/drawing/2014/main" id="{2C7CEF00-B173-058B-A28C-D89EE993D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192088"/>
            <a:ext cx="5029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4400" b="1">
                <a:solidFill>
                  <a:srgbClr val="0077A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Weitere Infos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build="p" autoUpdateAnimBg="0"/>
    </p:bldLst>
  </p:timing>
</p:sld>
</file>

<file path=ppt/theme/theme1.xml><?xml version="1.0" encoding="utf-8"?>
<a:theme xmlns:a="http://schemas.openxmlformats.org/drawingml/2006/main" name="Rückblick">
  <a:themeElements>
    <a:clrScheme name="Rückblick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46D69241D8CBE4E8D0832393DCCC50F" ma:contentTypeVersion="9" ma:contentTypeDescription="Ein neues Dokument erstellen." ma:contentTypeScope="" ma:versionID="e7418756dcbb517c3c10d19c9c3c6917">
  <xsd:schema xmlns:xsd="http://www.w3.org/2001/XMLSchema" xmlns:xs="http://www.w3.org/2001/XMLSchema" xmlns:p="http://schemas.microsoft.com/office/2006/metadata/properties" xmlns:ns3="16a5b23a-ae45-49c9-9c42-57baa309c1c9" targetNamespace="http://schemas.microsoft.com/office/2006/metadata/properties" ma:root="true" ma:fieldsID="c8accbaea3f86d5abefc4245c5b6dd55" ns3:_="">
    <xsd:import namespace="16a5b23a-ae45-49c9-9c42-57baa309c1c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a5b23a-ae45-49c9-9c42-57baa309c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80E968-070A-4BEE-A2CC-3FAC9F6ADC6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040A89-EF94-45D5-AB29-CE52E0AE9B1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DA438BB-6816-43EA-9A21-971A0E4FC7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a5b23a-ae45-49c9-9c42-57baa309c1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833</Words>
  <Application>Microsoft Office PowerPoint</Application>
  <PresentationFormat>Bildschirmpräsentation (4:3)</PresentationFormat>
  <Paragraphs>146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Rückblick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Stefanie Wachsmann</cp:lastModifiedBy>
  <cp:revision>244</cp:revision>
  <cp:lastPrinted>2021-03-07T13:10:56Z</cp:lastPrinted>
  <dcterms:created xsi:type="dcterms:W3CDTF">2017-09-03T13:20:42Z</dcterms:created>
  <dcterms:modified xsi:type="dcterms:W3CDTF">2025-09-16T19:01:24Z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0x010100046D69241D8CBE4E8D0832393DCCC50F</vt:lpwstr>
  </property>
</Properties>
</file>